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61" r:id="rId2"/>
    <p:sldId id="262" r:id="rId3"/>
    <p:sldId id="274" r:id="rId4"/>
    <p:sldId id="275" r:id="rId5"/>
    <p:sldId id="263" r:id="rId6"/>
    <p:sldId id="277" r:id="rId7"/>
    <p:sldId id="273" r:id="rId8"/>
    <p:sldId id="276" r:id="rId9"/>
    <p:sldId id="257" r:id="rId10"/>
    <p:sldId id="270" r:id="rId11"/>
    <p:sldId id="259" r:id="rId12"/>
    <p:sldId id="266" r:id="rId13"/>
    <p:sldId id="267" r:id="rId14"/>
    <p:sldId id="269" r:id="rId15"/>
    <p:sldId id="268" r:id="rId16"/>
    <p:sldId id="278" r:id="rId17"/>
    <p:sldId id="271" r:id="rId18"/>
    <p:sldId id="260" r:id="rId19"/>
  </p:sldIdLst>
  <p:sldSz cx="12188825" cy="6858000"/>
  <p:notesSz cx="6797675" cy="9926638"/>
  <p:embeddedFontLst>
    <p:embeddedFont>
      <p:font typeface="AU Passata" panose="020B0604020202020204" charset="0"/>
      <p:regular r:id="rId22"/>
      <p:bold r:id="rId23"/>
    </p:embeddedFont>
    <p:embeddedFont>
      <p:font typeface="AU Passata Light" panose="020B0604020202020204" charset="0"/>
      <p:regular r:id="rId24"/>
      <p:bold r:id="rId25"/>
    </p:embeddedFont>
    <p:embeddedFont>
      <p:font typeface="AU Peto" panose="020B0604020202020204" charset="0"/>
      <p:regular r:id="rId26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Georgia" panose="02040502050405020303" pitchFamily="18" charset="0"/>
      <p:regular r:id="rId32"/>
      <p:bold r:id="rId33"/>
      <p:italic r:id="rId34"/>
      <p:boldItalic r:id="rId35"/>
    </p:embeddedFont>
    <p:embeddedFont>
      <p:font typeface="Wingdings 3" panose="05040102010807070707" pitchFamily="18" charset="2"/>
      <p:regular r:id="rId36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54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3" autoAdjust="0"/>
    <p:restoredTop sz="93457" autoAdjust="0"/>
  </p:normalViewPr>
  <p:slideViewPr>
    <p:cSldViewPr snapToObjects="1" showGuides="1">
      <p:cViewPr varScale="1">
        <p:scale>
          <a:sx n="59" d="100"/>
          <a:sy n="59" d="100"/>
        </p:scale>
        <p:origin x="816" y="5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‹N›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‹N›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2562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bin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endParaRPr lang="en-GB" sz="600" cap="all" spc="40" baseline="0" dirty="0">
              <a:solidFill>
                <a:schemeClr val="bg1"/>
              </a:solidFill>
              <a:latin typeface="AU Passata Light" pitchFamily="34" charset="0"/>
            </a:endParaRP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16 December 2021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Robotics -  Group 1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Robotic Handling a Tube Tester</a:t>
            </a: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000" b="0" i="0" u="none" strike="noStrike" cap="all" normalizeH="0" baseline="0" noProof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sp>
        <p:nvSpPr>
          <p:cNvPr id="17" name="SecondaryLogo"/>
          <p:cNvSpPr>
            <a:spLocks noChangeArrowheads="1"/>
          </p:cNvSpPr>
          <p:nvPr userDrawn="1"/>
        </p:nvSpPr>
        <p:spPr bwMode="auto">
          <a:xfrm>
            <a:off x="10206113" y="5999002"/>
            <a:ext cx="1666800" cy="558000"/>
          </a:xfrm>
          <a:prstGeom prst="rect">
            <a:avLst/>
          </a:prstGeom>
          <a:solidFill>
            <a:schemeClr val="bg1">
              <a:alpha val="0"/>
            </a:schemeClr>
          </a:solidFill>
          <a:ln w="1778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>
              <a:defRPr/>
            </a:pPr>
            <a:endParaRPr lang="en-GB" sz="700" b="0" dirty="0">
              <a:latin typeface="+mn-lt"/>
            </a:endParaRPr>
          </a:p>
        </p:txBody>
      </p:sp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26/01/2022</a:t>
            </a:fld>
            <a:r>
              <a:rPr lang="en-GB" dirty="0"/>
              <a:t>16/12/2021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26/01/2022</a:t>
            </a:fld>
            <a:r>
              <a:rPr lang="en-GB" dirty="0"/>
              <a:t>16/12/2021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26/01/2022</a:t>
            </a:fld>
            <a:r>
              <a:rPr lang="en-GB" dirty="0"/>
              <a:t>16/12/2021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26/01/2022</a:t>
            </a:fld>
            <a:r>
              <a:rPr lang="en-GB" dirty="0"/>
              <a:t>16/12/2021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26/01/2022</a:t>
            </a:fld>
            <a:r>
              <a:rPr lang="en-GB" dirty="0"/>
              <a:t>16/12/2021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26/01/2022</a:t>
            </a:fld>
            <a:r>
              <a:rPr lang="en-GB" dirty="0"/>
              <a:t>16/12/2021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26/01/2022</a:t>
            </a:fld>
            <a:r>
              <a:rPr lang="en-GB" dirty="0"/>
              <a:t>16/12/2021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26/01/2022</a:t>
            </a:fld>
            <a:r>
              <a:rPr lang="en-GB" dirty="0"/>
              <a:t>16/12/2021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26/01/2022</a:t>
            </a:fld>
            <a:r>
              <a:rPr lang="en-GB" dirty="0"/>
              <a:t>16/12/2021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26/01/2022</a:t>
            </a:fld>
            <a:r>
              <a:rPr lang="en-GB" dirty="0"/>
              <a:t>16/12/2021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26/01/2022</a:t>
            </a:fld>
            <a:r>
              <a:rPr lang="en-GB" dirty="0"/>
              <a:t>16/12/2021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endParaRPr lang="en-GB" sz="600" cap="all" spc="40" baseline="0" dirty="0">
              <a:solidFill>
                <a:schemeClr val="bg1"/>
              </a:solidFill>
              <a:latin typeface="AU Passata Light" pitchFamily="34" charset="0"/>
            </a:endParaRP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000" b="0" i="0" u="none" strike="noStrike" cap="all" normalizeH="0" baseline="0" noProof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16 December 2021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Robotics -  Group 1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Robotic Handling a Tube Tester</a:t>
            </a: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16" name="SecondaryLogo"/>
          <p:cNvSpPr>
            <a:spLocks noChangeArrowheads="1"/>
          </p:cNvSpPr>
          <p:nvPr userDrawn="1"/>
        </p:nvSpPr>
        <p:spPr bwMode="auto">
          <a:xfrm>
            <a:off x="10206113" y="5999002"/>
            <a:ext cx="1666800" cy="558000"/>
          </a:xfrm>
          <a:prstGeom prst="rect">
            <a:avLst/>
          </a:prstGeom>
          <a:solidFill>
            <a:schemeClr val="bg1">
              <a:alpha val="0"/>
            </a:schemeClr>
          </a:solidFill>
          <a:ln w="1778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>
              <a:defRPr/>
            </a:pPr>
            <a:endParaRPr lang="en-GB" sz="700" b="0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26/01/2022</a:t>
            </a:fld>
            <a:r>
              <a:rPr lang="en-GB" dirty="0"/>
              <a:t>16/12/2021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26/01/2022</a:t>
            </a:fld>
            <a:r>
              <a:rPr lang="en-GB" dirty="0"/>
              <a:t>16/12/2021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EB4BC6-FC51-4DCB-BAD3-4C43DD12C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3F1BECE-9B39-45A7-BFB5-5FC136A3B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1FD9CC0-98E2-4964-A64A-6497CD5D3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5FDAD-4B18-41DB-8287-175A8BDC7191}" type="datetimeFigureOut">
              <a:rPr lang="it-IT" smtClean="0"/>
              <a:t>26/01/2022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B3128EB-3F1A-4BE6-890F-F82F6BF5C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79C060C-2272-4D87-9C32-55EA787BE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92E7-8484-4B4C-B6AE-7B39A825A4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3460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endParaRPr lang="en-GB" sz="600" cap="all" spc="40" baseline="0" dirty="0">
              <a:solidFill>
                <a:schemeClr val="bg1"/>
              </a:solidFill>
              <a:latin typeface="AU Passata Light" pitchFamily="34" charset="0"/>
            </a:endParaRP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000" b="0" i="0" u="none" strike="noStrike" cap="all" normalizeH="0" baseline="0" noProof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16 December 2021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Robotics -  Group 1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Robotic Handling a Tube Tester</a:t>
            </a: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15" name="SecondaryLogo"/>
          <p:cNvSpPr>
            <a:spLocks noChangeArrowheads="1"/>
          </p:cNvSpPr>
          <p:nvPr userDrawn="1"/>
        </p:nvSpPr>
        <p:spPr bwMode="auto">
          <a:xfrm>
            <a:off x="10206113" y="5999002"/>
            <a:ext cx="1666800" cy="558000"/>
          </a:xfrm>
          <a:prstGeom prst="rect">
            <a:avLst/>
          </a:prstGeom>
          <a:solidFill>
            <a:schemeClr val="bg1">
              <a:alpha val="0"/>
            </a:schemeClr>
          </a:solidFill>
          <a:ln w="1778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>
              <a:defRPr/>
            </a:pPr>
            <a:endParaRPr lang="en-GB" sz="700" b="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26/01/2022</a:t>
            </a:fld>
            <a:r>
              <a:rPr lang="en-GB" dirty="0"/>
              <a:t>16/12/2021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26/01/2022</a:t>
            </a:fld>
            <a:r>
              <a:rPr lang="en-GB" dirty="0"/>
              <a:t>16/12/2021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26/01/2022</a:t>
            </a:fld>
            <a:r>
              <a:rPr lang="en-GB" dirty="0"/>
              <a:t>16/12/2021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26/01/2022</a:t>
            </a:fld>
            <a:r>
              <a:rPr lang="en-GB" dirty="0"/>
              <a:t>16/12/2021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26/01/2022</a:t>
            </a:fld>
            <a:r>
              <a:rPr lang="en-GB" dirty="0"/>
              <a:t>16/12/2021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26/01/2022</a:t>
            </a:fld>
            <a:r>
              <a:rPr lang="en-GB" dirty="0"/>
              <a:t>16/12/2021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26/01/2022</a:t>
            </a:fld>
            <a:r>
              <a:rPr lang="en-GB" dirty="0"/>
              <a:t>16/12/2021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sp>
        <p:nvSpPr>
          <p:cNvPr id="33" name="SecondaryLogo_sort"/>
          <p:cNvSpPr>
            <a:spLocks noChangeArrowheads="1"/>
          </p:cNvSpPr>
          <p:nvPr/>
        </p:nvSpPr>
        <p:spPr bwMode="auto">
          <a:xfrm>
            <a:off x="10206000" y="5999002"/>
            <a:ext cx="1666800" cy="558000"/>
          </a:xfrm>
          <a:prstGeom prst="rect">
            <a:avLst/>
          </a:prstGeom>
          <a:solidFill>
            <a:schemeClr val="bg1">
              <a:alpha val="0"/>
            </a:schemeClr>
          </a:solidFill>
          <a:ln w="1778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>
              <a:defRPr/>
            </a:pPr>
            <a:endParaRPr lang="en-GB" sz="700" b="0" dirty="0">
              <a:latin typeface="+mn-lt"/>
            </a:endParaRPr>
          </a:p>
        </p:txBody>
      </p:sp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Robotic Handling a Tube Tester</a:t>
            </a: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16 December 2021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Robotics -  Group 1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endParaRPr lang="en-GB" sz="600" cap="all" spc="40" baseline="0" dirty="0">
              <a:solidFill>
                <a:schemeClr val="tx1"/>
              </a:solidFill>
              <a:latin typeface="AU Passata Light" pitchFamily="34" charset="0"/>
            </a:endParaRP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000" b="0" i="0" u="none" strike="noStrike" cap="all" normalizeH="0" baseline="0" noProof="1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26/01/2022</a:t>
            </a:fld>
            <a:r>
              <a:rPr lang="en-GB"/>
              <a:t>16/12/2021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  <p:sldLayoutId id="2147483679" r:id="rId21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/>
          <a:lstStyle/>
          <a:p>
            <a:pPr algn="ctr"/>
            <a:r>
              <a:rPr lang="en-GB" dirty="0"/>
              <a:t>Robotic handling a tube tester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B0291B-3687-48F1-8DE0-D1B4B0E9F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Program</a:t>
            </a:r>
            <a:endParaRPr lang="en-GB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532353B-28D3-475F-9B45-306375CEA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Make </a:t>
            </a:r>
            <a:r>
              <a:rPr lang="da-DK" dirty="0" err="1"/>
              <a:t>vector</a:t>
            </a:r>
            <a:r>
              <a:rPr lang="da-DK" dirty="0"/>
              <a:t> with </a:t>
            </a:r>
            <a:r>
              <a:rPr lang="en-US" dirty="0"/>
              <a:t>coordinates</a:t>
            </a:r>
            <a:r>
              <a:rPr lang="da-DK" dirty="0"/>
              <a:t> for hole pattern</a:t>
            </a:r>
          </a:p>
          <a:p>
            <a:pPr>
              <a:buNone/>
            </a:pPr>
            <a:endParaRPr lang="en-GB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E9EE7C6A-20C5-4095-BCE8-090432213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961" y="2492896"/>
            <a:ext cx="5141452" cy="3705068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44D72338-6CAA-46C0-8DC3-163A70426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596" y="1953330"/>
            <a:ext cx="28670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39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4FC84C-9944-4B8B-8E4E-DE20633CD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Program</a:t>
            </a:r>
            <a:endParaRPr lang="en-GB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7277C6D-DCA6-489F-81E2-3B3A51EDA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Force mode and pressure test</a:t>
            </a:r>
          </a:p>
          <a:p>
            <a:endParaRPr lang="en-GB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F2C921BE-A94D-4016-BA62-05E94BAEE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971" y="2216060"/>
            <a:ext cx="4736683" cy="4093260"/>
          </a:xfrm>
          <a:prstGeom prst="rect">
            <a:avLst/>
          </a:prstGeom>
        </p:spPr>
      </p:pic>
      <p:pic>
        <p:nvPicPr>
          <p:cNvPr id="9" name="Billede 8" descr="Et billede, der indeholder kvinde&#10;&#10;Automatisk genereret beskrivelse">
            <a:extLst>
              <a:ext uri="{FF2B5EF4-FFF2-40B4-BE49-F238E27FC236}">
                <a16:creationId xmlns:a16="http://schemas.microsoft.com/office/drawing/2014/main" id="{337D57C5-2892-4BD7-87FE-AF8F531851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588" y="1709737"/>
            <a:ext cx="28670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483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F3ADA7-067D-4C54-BB72-3A12EFF32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8CB4804-AFD1-47FE-B6B5-FCD3F965A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9" y="1373021"/>
            <a:ext cx="6620742" cy="4521366"/>
          </a:xfrm>
        </p:spPr>
        <p:txBody>
          <a:bodyPr/>
          <a:lstStyle/>
          <a:p>
            <a:r>
              <a:rPr lang="en-US" dirty="0"/>
              <a:t>First step - Camera calibration</a:t>
            </a:r>
          </a:p>
          <a:p>
            <a:r>
              <a:rPr lang="en-US" dirty="0"/>
              <a:t>- Checkerboard </a:t>
            </a:r>
          </a:p>
          <a:p>
            <a:r>
              <a:rPr lang="en-US" dirty="0"/>
              <a:t>- </a:t>
            </a:r>
            <a:r>
              <a:rPr lang="en-US" dirty="0" err="1"/>
              <a:t>Matlab</a:t>
            </a:r>
            <a:r>
              <a:rPr lang="en-US" dirty="0"/>
              <a:t> or Python</a:t>
            </a:r>
          </a:p>
          <a:p>
            <a:r>
              <a:rPr lang="en-US" dirty="0"/>
              <a:t>- Multiple images</a:t>
            </a:r>
          </a:p>
          <a:p>
            <a:endParaRPr lang="en-US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7A5F2E2-5B90-4469-BE8F-3709F2110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AF49B-D172-4338-A79D-72067B544368}" type="datetime1">
              <a:rPr lang="en-GB" smtClean="0"/>
              <a:t>26/01/2022</a:t>
            </a:fld>
            <a:r>
              <a:rPr lang="en-GB"/>
              <a:t>16/12/2021</a:t>
            </a:r>
            <a:endParaRPr lang="en-GB" dirty="0"/>
          </a:p>
        </p:txBody>
      </p:sp>
      <p:pic>
        <p:nvPicPr>
          <p:cNvPr id="5" name="Billede 4" descr="Et billede, der indeholder indendørs&#10;&#10;Automatisk genereret beskrivelse">
            <a:extLst>
              <a:ext uri="{FF2B5EF4-FFF2-40B4-BE49-F238E27FC236}">
                <a16:creationId xmlns:a16="http://schemas.microsoft.com/office/drawing/2014/main" id="{E97E097D-21EE-4C69-B847-54619B3EE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873" y="332656"/>
            <a:ext cx="3362113" cy="598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313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BC07C-9425-4D7B-9941-1963F827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B44D673-A876-4697-B526-F31E7E014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8BD17-09E9-44D8-85DF-CFE028F763B1}" type="datetime1">
              <a:rPr lang="en-GB" smtClean="0"/>
              <a:t>26/01/2022</a:t>
            </a:fld>
            <a:r>
              <a:rPr lang="en-GB"/>
              <a:t>16/12/2021</a:t>
            </a:r>
            <a:endParaRPr lang="en-GB" dirty="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820FE497-579F-4C9E-937A-9C57FB75D4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70547" y="2205624"/>
            <a:ext cx="4941167" cy="2779407"/>
          </a:xfrm>
          <a:prstGeom prst="rect">
            <a:avLst/>
          </a:prstGeom>
        </p:spPr>
      </p:pic>
      <p:pic>
        <p:nvPicPr>
          <p:cNvPr id="10" name="Billede 9" descr="Et billede, der indeholder badeværelse, indendørs&#10;&#10;Automatisk genereret beskrivelse">
            <a:extLst>
              <a:ext uri="{FF2B5EF4-FFF2-40B4-BE49-F238E27FC236}">
                <a16:creationId xmlns:a16="http://schemas.microsoft.com/office/drawing/2014/main" id="{E02B7AB2-7554-4C42-A0CF-3AA2FDA9F4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00459" y="2201680"/>
            <a:ext cx="4946216" cy="278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133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E00439-0F45-4994-ADB2-510FB23F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C4DF501-E257-4F46-A360-5680CF76B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312BA-6C23-4970-9A76-3E1677DAF559}" type="datetime1">
              <a:rPr lang="en-GB" smtClean="0"/>
              <a:t>26/01/2022</a:t>
            </a:fld>
            <a:r>
              <a:rPr lang="en-GB"/>
              <a:t>16/12/2021</a:t>
            </a:r>
            <a:endParaRPr lang="en-GB" dirty="0"/>
          </a:p>
        </p:txBody>
      </p:sp>
      <p:pic>
        <p:nvPicPr>
          <p:cNvPr id="6" name="Billede 5" descr="Et billede, der indeholder kontrolpanel&#10;&#10;Automatisk genereret beskrivelse">
            <a:extLst>
              <a:ext uri="{FF2B5EF4-FFF2-40B4-BE49-F238E27FC236}">
                <a16:creationId xmlns:a16="http://schemas.microsoft.com/office/drawing/2014/main" id="{D5A5781C-A6A8-4DA9-9903-437E351BD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00678" y="1457100"/>
            <a:ext cx="6741828" cy="3836027"/>
          </a:xfrm>
          <a:prstGeom prst="rect">
            <a:avLst/>
          </a:prstGeom>
        </p:spPr>
      </p:pic>
      <p:sp>
        <p:nvSpPr>
          <p:cNvPr id="7" name="Pladsholder til indhold 2">
            <a:extLst>
              <a:ext uri="{FF2B5EF4-FFF2-40B4-BE49-F238E27FC236}">
                <a16:creationId xmlns:a16="http://schemas.microsoft.com/office/drawing/2014/main" id="{4AA59200-7EAA-40C4-8B70-0F9F94317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9" y="1373021"/>
            <a:ext cx="5108573" cy="4000195"/>
          </a:xfrm>
        </p:spPr>
        <p:txBody>
          <a:bodyPr/>
          <a:lstStyle/>
          <a:p>
            <a:r>
              <a:rPr lang="en-US" b="1" dirty="0"/>
              <a:t>Hole detection</a:t>
            </a:r>
          </a:p>
          <a:p>
            <a:r>
              <a:rPr lang="en-US" dirty="0" err="1"/>
              <a:t>Matlab</a:t>
            </a:r>
            <a:r>
              <a:rPr lang="en-US" dirty="0"/>
              <a:t>: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[center, radii] = 	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imfindcircles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gray_image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,[26 	43],</a:t>
            </a:r>
            <a:r>
              <a:rPr lang="en-US" sz="1800" b="0" i="0" u="none" strike="noStrike" baseline="0" dirty="0">
                <a:solidFill>
                  <a:srgbClr val="AA04F9"/>
                </a:solidFill>
                <a:latin typeface="Courier New" panose="02070309020205020404" pitchFamily="49" charset="0"/>
              </a:rPr>
              <a:t>'ObjectPolarity'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1800" b="0" i="0" u="none" strike="noStrike" baseline="0" dirty="0">
                <a:solidFill>
                  <a:srgbClr val="AA04F9"/>
                </a:solidFill>
                <a:latin typeface="Courier New" panose="02070309020205020404" pitchFamily="49" charset="0"/>
              </a:rPr>
              <a:t>'</a:t>
            </a:r>
            <a:r>
              <a:rPr lang="en-US" sz="1800" b="0" i="0" u="none" strike="noStrike" baseline="0" dirty="0" err="1">
                <a:solidFill>
                  <a:srgbClr val="AA04F9"/>
                </a:solidFill>
                <a:latin typeface="Courier New" panose="02070309020205020404" pitchFamily="49" charset="0"/>
              </a:rPr>
              <a:t>dark'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1800" b="0" i="0" u="none" strike="noStrike" baseline="0" dirty="0" err="1">
                <a:solidFill>
                  <a:srgbClr val="AA04F9"/>
                </a:solidFill>
                <a:latin typeface="Courier New" panose="02070309020205020404" pitchFamily="49" charset="0"/>
              </a:rPr>
              <a:t>’S</a:t>
            </a:r>
            <a:r>
              <a:rPr lang="en-US" sz="1800" b="0" i="0" u="none" strike="noStrike" baseline="0" dirty="0">
                <a:solidFill>
                  <a:srgbClr val="AA04F9"/>
                </a:solidFill>
                <a:latin typeface="Courier New" panose="02070309020205020404" pitchFamily="49" charset="0"/>
              </a:rPr>
              <a:t>	</a:t>
            </a:r>
            <a:r>
              <a:rPr lang="en-US" sz="1800" b="0" i="0" u="none" strike="noStrike" baseline="0" dirty="0" err="1">
                <a:solidFill>
                  <a:srgbClr val="AA04F9"/>
                </a:solidFill>
                <a:latin typeface="Courier New" panose="02070309020205020404" pitchFamily="49" charset="0"/>
              </a:rPr>
              <a:t>ensitivity</a:t>
            </a:r>
            <a:r>
              <a:rPr lang="en-US" sz="1800" b="0" i="0" u="none" strike="noStrike" baseline="0" dirty="0">
                <a:solidFill>
                  <a:srgbClr val="AA04F9"/>
                </a:solidFill>
                <a:latin typeface="Courier New" panose="02070309020205020404" pitchFamily="49" charset="0"/>
              </a:rPr>
              <a:t>’	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,0.9275);</a:t>
            </a:r>
          </a:p>
          <a:p>
            <a:r>
              <a:rPr lang="en-US" dirty="0"/>
              <a:t>Python: </a:t>
            </a:r>
          </a:p>
          <a:p>
            <a:endParaRPr lang="en-US" dirty="0"/>
          </a:p>
          <a:p>
            <a:r>
              <a:rPr lang="en-US" b="1" dirty="0"/>
              <a:t>Hand eye calibration</a:t>
            </a:r>
          </a:p>
        </p:txBody>
      </p:sp>
      <p:pic>
        <p:nvPicPr>
          <p:cNvPr id="12" name="Billede 11">
            <a:extLst>
              <a:ext uri="{FF2B5EF4-FFF2-40B4-BE49-F238E27FC236}">
                <a16:creationId xmlns:a16="http://schemas.microsoft.com/office/drawing/2014/main" id="{3FCB2DF4-14BC-4D5C-8DF9-75CEE6719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948" y="3052114"/>
            <a:ext cx="4176464" cy="602789"/>
          </a:xfrm>
          <a:prstGeom prst="rect">
            <a:avLst/>
          </a:prstGeom>
        </p:spPr>
      </p:pic>
      <p:pic>
        <p:nvPicPr>
          <p:cNvPr id="1029" name="Picture 5" descr="Hand-eye calibration">
            <a:extLst>
              <a:ext uri="{FF2B5EF4-FFF2-40B4-BE49-F238E27FC236}">
                <a16:creationId xmlns:a16="http://schemas.microsoft.com/office/drawing/2014/main" id="{D6471747-66F9-4779-BDF4-46D2B2F32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626" y="4327368"/>
            <a:ext cx="4324523" cy="233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125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98838D-482C-40EA-97FC-F99811494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3C063C8-6667-4BC1-8496-A071D1ED2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CD6F5-4CF8-47DA-BB0D-8FBB83A5E6AC}" type="datetime1">
              <a:rPr lang="en-GB" smtClean="0"/>
              <a:t>26/01/2022</a:t>
            </a:fld>
            <a:r>
              <a:rPr lang="en-GB"/>
              <a:t>16/12/2021</a:t>
            </a:r>
            <a:endParaRPr lang="en-GB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16C640EE-D9BD-42EC-95D4-3F4C8B9C5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084" y="995037"/>
            <a:ext cx="9649072" cy="5490217"/>
          </a:xfrm>
          <a:prstGeom prst="rect">
            <a:avLst/>
          </a:prstGeom>
        </p:spPr>
      </p:pic>
      <p:sp>
        <p:nvSpPr>
          <p:cNvPr id="7" name="Pladsholder til indhold 2">
            <a:extLst>
              <a:ext uri="{FF2B5EF4-FFF2-40B4-BE49-F238E27FC236}">
                <a16:creationId xmlns:a16="http://schemas.microsoft.com/office/drawing/2014/main" id="{1E9D403F-41AC-44A5-9F70-A0310E658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9" y="1373021"/>
            <a:ext cx="2732309" cy="4216219"/>
          </a:xfrm>
        </p:spPr>
        <p:txBody>
          <a:bodyPr/>
          <a:lstStyle/>
          <a:p>
            <a:r>
              <a:rPr lang="en-US" dirty="0"/>
              <a:t>Calculate XY</a:t>
            </a:r>
          </a:p>
          <a:p>
            <a:r>
              <a:rPr lang="en-US" dirty="0"/>
              <a:t>- Measure the depth</a:t>
            </a:r>
          </a:p>
          <a:p>
            <a:endParaRPr lang="en-US" dirty="0"/>
          </a:p>
          <a:p>
            <a:r>
              <a:rPr lang="en-US" dirty="0"/>
              <a:t>Transformation matrix and rotation </a:t>
            </a:r>
            <a:r>
              <a:rPr lang="en-US" dirty="0" err="1"/>
              <a:t>handeyecalibration</a:t>
            </a:r>
            <a:r>
              <a:rPr lang="en-US" dirty="0"/>
              <a:t> and forward kinematics</a:t>
            </a:r>
          </a:p>
        </p:txBody>
      </p:sp>
    </p:spTree>
    <p:extLst>
      <p:ext uri="{BB962C8B-B14F-4D97-AF65-F5344CB8AC3E}">
        <p14:creationId xmlns:p14="http://schemas.microsoft.com/office/powerpoint/2010/main" val="3830390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98C01E-A265-4143-A52B-2F63E4ED3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In Robo DK</a:t>
            </a:r>
          </a:p>
        </p:txBody>
      </p:sp>
      <p:pic>
        <p:nvPicPr>
          <p:cNvPr id="6" name="Pladsholder til indhold 5">
            <a:extLst>
              <a:ext uri="{FF2B5EF4-FFF2-40B4-BE49-F238E27FC236}">
                <a16:creationId xmlns:a16="http://schemas.microsoft.com/office/drawing/2014/main" id="{2B6A0DFF-6147-46D5-A0EF-3ED4B9660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2269" y="1373188"/>
            <a:ext cx="7327462" cy="4521200"/>
          </a:xfrm>
        </p:spPr>
      </p:pic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61CAFEF-DC12-4A02-8144-A6077CAAE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7DAC0-2A4C-4D7F-ADE1-394C24D31D5D}" type="datetime1">
              <a:rPr lang="en-GB" smtClean="0"/>
              <a:t>26/01/2022</a:t>
            </a:fld>
            <a:r>
              <a:rPr lang="en-GB"/>
              <a:t>16/12/2021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5344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>
            <a:extLst>
              <a:ext uri="{FF2B5EF4-FFF2-40B4-BE49-F238E27FC236}">
                <a16:creationId xmlns:a16="http://schemas.microsoft.com/office/drawing/2014/main" id="{520A2C20-6FC4-439D-9253-C8C1D1A2E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71" y="2918229"/>
            <a:ext cx="3562098" cy="252396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D08A936-40DE-48FD-9655-4EC1D14E0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Discussion</a:t>
            </a:r>
            <a:r>
              <a:rPr lang="da-DK" dirty="0"/>
              <a:t> and Future Work</a:t>
            </a:r>
            <a:endParaRPr lang="en-GB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9A21658-C689-447C-8A32-FE21FF58B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120" y="1757673"/>
            <a:ext cx="6703854" cy="1325218"/>
          </a:xfrm>
        </p:spPr>
        <p:txBody>
          <a:bodyPr>
            <a:normAutofit/>
          </a:bodyPr>
          <a:lstStyle/>
          <a:p>
            <a:r>
              <a:rPr lang="en-US" sz="1999" dirty="0"/>
              <a:t>Collecting everything in one program</a:t>
            </a:r>
          </a:p>
          <a:p>
            <a:r>
              <a:rPr lang="en-US" sz="1999" dirty="0"/>
              <a:t>Limit test the visual recognition</a:t>
            </a:r>
          </a:p>
          <a:p>
            <a:r>
              <a:rPr lang="en-US" sz="1999" dirty="0"/>
              <a:t>Optimize movement and test procedure for speed  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D538ECA6-1F72-4FAB-AB20-C54D61C1C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368" y="1472428"/>
            <a:ext cx="4210811" cy="3585229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89CD5FE2-DB85-42A3-8E66-3FC24DFF9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272" y="4095577"/>
            <a:ext cx="2485391" cy="2593843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2CBE917B-529E-4DA2-8E57-6231B514CD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4373" y="2915020"/>
            <a:ext cx="1929601" cy="2876797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BE35155F-081C-4088-8776-AA7C05477A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6714" y="4437718"/>
            <a:ext cx="4521684" cy="236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18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6800" y="230400"/>
            <a:ext cx="5644263" cy="752400"/>
          </a:xfrm>
        </p:spPr>
        <p:txBody>
          <a:bodyPr wrap="square" anchor="t">
            <a:normAutofit fontScale="90000"/>
          </a:bodyPr>
          <a:lstStyle/>
          <a:p>
            <a:r>
              <a:rPr lang="en-GB" sz="3100"/>
              <a:t>Background and motivation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DD986CC9-EEB6-43CC-AD0F-C4612D293A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5" r="2" b="29427"/>
          <a:stretch/>
        </p:blipFill>
        <p:spPr>
          <a:xfrm>
            <a:off x="6230198" y="315913"/>
            <a:ext cx="5644110" cy="5581650"/>
          </a:xfrm>
          <a:prstGeom prst="rect">
            <a:avLst/>
          </a:prstGeom>
          <a:noFill/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4D3A7110-DA42-4AB0-9E43-1D646E2AC8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How it is done now:</a:t>
            </a:r>
          </a:p>
          <a:p>
            <a:pPr marL="0" indent="0">
              <a:buNone/>
            </a:pPr>
            <a:endParaRPr lang="en-GB" dirty="0"/>
          </a:p>
          <a:p>
            <a:pPr lvl="1"/>
            <a:r>
              <a:rPr lang="en-GB" dirty="0"/>
              <a:t>Need of operator</a:t>
            </a:r>
          </a:p>
          <a:p>
            <a:pPr lvl="1"/>
            <a:r>
              <a:rPr lang="en-GB" dirty="0"/>
              <a:t>Repetitive</a:t>
            </a:r>
          </a:p>
          <a:p>
            <a:pPr lvl="1"/>
            <a:r>
              <a:rPr lang="en-GB" dirty="0"/>
              <a:t>Prone to error</a:t>
            </a:r>
          </a:p>
          <a:p>
            <a:pPr lvl="1"/>
            <a:r>
              <a:rPr lang="en-GB" dirty="0"/>
              <a:t>Hard to standardize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3365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076600-18B2-4DFA-92E6-C8681EAD0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1" y="365924"/>
            <a:ext cx="10101489" cy="1016370"/>
          </a:xfrm>
        </p:spPr>
        <p:txBody>
          <a:bodyPr>
            <a:normAutofit/>
          </a:bodyPr>
          <a:lstStyle/>
          <a:p>
            <a:r>
              <a:rPr lang="it-IT" sz="39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it-IT" sz="39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39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definition</a:t>
            </a:r>
            <a:endParaRPr lang="it-IT" sz="39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334ADB0-90C3-4E23-A087-0A3B83266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Definition of the test procedure</a:t>
            </a: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Design of the </a:t>
            </a:r>
            <a:r>
              <a:rPr lang="it-IT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gripper</a:t>
            </a:r>
            <a:r>
              <a:rPr lang="it-IT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dirty="0"/>
          </a:p>
        </p:txBody>
      </p:sp>
      <p:sp>
        <p:nvSpPr>
          <p:cNvPr id="4" name="Parentesi graffa aperta 3">
            <a:extLst>
              <a:ext uri="{FF2B5EF4-FFF2-40B4-BE49-F238E27FC236}">
                <a16:creationId xmlns:a16="http://schemas.microsoft.com/office/drawing/2014/main" id="{07361CE0-EF3A-422F-B467-1A58917BB5AD}"/>
              </a:ext>
            </a:extLst>
          </p:cNvPr>
          <p:cNvSpPr/>
          <p:nvPr/>
        </p:nvSpPr>
        <p:spPr>
          <a:xfrm>
            <a:off x="5038013" y="2135556"/>
            <a:ext cx="638104" cy="1299716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sz="4798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638C004-2532-49CC-A773-1DAFC4C3FAEF}"/>
              </a:ext>
            </a:extLst>
          </p:cNvPr>
          <p:cNvSpPr txBox="1"/>
          <p:nvPr/>
        </p:nvSpPr>
        <p:spPr>
          <a:xfrm>
            <a:off x="5676117" y="1699282"/>
            <a:ext cx="3028393" cy="626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Movement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robot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4F804ED-08C2-4DB4-8506-742FFD372ED6}"/>
              </a:ext>
            </a:extLst>
          </p:cNvPr>
          <p:cNvSpPr txBox="1"/>
          <p:nvPr/>
        </p:nvSpPr>
        <p:spPr>
          <a:xfrm>
            <a:off x="5676117" y="3041110"/>
            <a:ext cx="1731564" cy="626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Pressure test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80B8E5E-255F-45BD-B9A3-C230BA3ED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149" y="3821302"/>
            <a:ext cx="661531" cy="1432405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216E88C-CFF3-46AF-B070-DCACB2B2EF0A}"/>
              </a:ext>
            </a:extLst>
          </p:cNvPr>
          <p:cNvSpPr txBox="1"/>
          <p:nvPr/>
        </p:nvSpPr>
        <p:spPr>
          <a:xfrm>
            <a:off x="4720727" y="5014612"/>
            <a:ext cx="955390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E106FA6-EC4A-43AB-B98D-3233953F4241}"/>
              </a:ext>
            </a:extLst>
          </p:cNvPr>
          <p:cNvSpPr txBox="1"/>
          <p:nvPr/>
        </p:nvSpPr>
        <p:spPr>
          <a:xfrm>
            <a:off x="4589836" y="3658343"/>
            <a:ext cx="1362937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Tube tester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1A1602AF-507B-4968-8D23-57313C7A4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0279" y="2653736"/>
            <a:ext cx="3387525" cy="376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566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E7FB13-4C1E-4202-9844-422C73293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9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it-IT" sz="39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39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definition</a:t>
            </a:r>
            <a:endParaRPr lang="it-IT" sz="39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5B97889-1E05-4012-8D95-A05A40BEA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620" y="1124744"/>
            <a:ext cx="2448272" cy="434011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F30B764-3518-424E-85A3-5FA14712C24A}"/>
              </a:ext>
            </a:extLst>
          </p:cNvPr>
          <p:cNvSpPr txBox="1"/>
          <p:nvPr/>
        </p:nvSpPr>
        <p:spPr>
          <a:xfrm>
            <a:off x="1053852" y="2436715"/>
            <a:ext cx="4850687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Store </a:t>
            </a:r>
            <a:r>
              <a:rPr lang="it-I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</a:t>
            </a:r>
            <a:r>
              <a:rPr lang="it-I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automated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it-I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33653BC-4A99-4854-B6E4-6EEE09F8D3A5}"/>
              </a:ext>
            </a:extLst>
          </p:cNvPr>
          <p:cNvSpPr txBox="1"/>
          <p:nvPr/>
        </p:nvSpPr>
        <p:spPr>
          <a:xfrm>
            <a:off x="1053852" y="3540023"/>
            <a:ext cx="4744889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it-I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visual </a:t>
            </a:r>
            <a:r>
              <a:rPr lang="it-I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recognition</a:t>
            </a:r>
            <a:endParaRPr lang="it-I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140E700-3168-49CD-B983-07E79C3BBEA6}"/>
              </a:ext>
            </a:extLst>
          </p:cNvPr>
          <p:cNvSpPr txBox="1"/>
          <p:nvPr/>
        </p:nvSpPr>
        <p:spPr>
          <a:xfrm>
            <a:off x="1053852" y="4693727"/>
            <a:ext cx="3653244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Collection </a:t>
            </a:r>
            <a:r>
              <a:rPr lang="it-I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one </a:t>
            </a:r>
            <a:r>
              <a:rPr lang="it-I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endParaRPr lang="it-I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375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6BFB25-CF9B-47AA-8241-26E61AEE6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design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CE95662-B9B2-46B5-87D5-DC012F1BC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84E17-D936-4B7D-BF74-A1BDE2A1E618}" type="datetime1">
              <a:rPr lang="en-GB" smtClean="0"/>
              <a:t>26/01/2022</a:t>
            </a:fld>
            <a:r>
              <a:rPr lang="en-GB"/>
              <a:t>16/12/2021</a:t>
            </a:r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7BF67D6-C9BC-4C46-B0A8-DAA8749D2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1158"/>
            <a:ext cx="5124855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Simple design: </a:t>
            </a:r>
          </a:p>
          <a:p>
            <a:pPr lvl="1"/>
            <a:r>
              <a:rPr lang="en-GB" dirty="0"/>
              <a:t>Adaptor</a:t>
            </a:r>
          </a:p>
          <a:p>
            <a:pPr lvl="1"/>
            <a:r>
              <a:rPr lang="en-GB" dirty="0"/>
              <a:t>Camera</a:t>
            </a:r>
          </a:p>
          <a:p>
            <a:pPr lvl="1"/>
            <a:r>
              <a:rPr lang="en-GB" dirty="0"/>
              <a:t>Blocks</a:t>
            </a:r>
          </a:p>
        </p:txBody>
      </p:sp>
      <p:pic>
        <p:nvPicPr>
          <p:cNvPr id="6" name="Picture 2" descr="Opis nije dostupan.">
            <a:extLst>
              <a:ext uri="{FF2B5EF4-FFF2-40B4-BE49-F238E27FC236}">
                <a16:creationId xmlns:a16="http://schemas.microsoft.com/office/drawing/2014/main" id="{4505E033-0AA3-4E50-991C-C7A5BF6BD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60" y="3460153"/>
            <a:ext cx="4114398" cy="250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855F64AD-236D-45B9-87DC-C2A78FA3D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657" y="237617"/>
            <a:ext cx="2804909" cy="2823083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C13C0BB8-C32B-4B5B-AD75-F084B75CF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231" y="3673810"/>
            <a:ext cx="561022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98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EC1804-2620-4D95-BFEB-6C5126056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Design</a:t>
            </a:r>
          </a:p>
        </p:txBody>
      </p:sp>
      <p:pic>
        <p:nvPicPr>
          <p:cNvPr id="6" name="Pladsholder til indhold 5" descr="Et billede, der indeholder indendørs, vask&#10;&#10;Automatisk genereret beskrivelse">
            <a:extLst>
              <a:ext uri="{FF2B5EF4-FFF2-40B4-BE49-F238E27FC236}">
                <a16:creationId xmlns:a16="http://schemas.microsoft.com/office/drawing/2014/main" id="{E8FFEC22-6907-4DEA-A1FF-0A89762EC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289" y="1454279"/>
            <a:ext cx="6721422" cy="4359018"/>
          </a:xfrm>
        </p:spPr>
      </p:pic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AEBE871-5A2B-40F8-9751-5D916B338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CB7BA-7ADF-4041-8C9B-C76462193BFF}" type="datetime1">
              <a:rPr lang="en-GB" smtClean="0"/>
              <a:t>26/01/2022</a:t>
            </a:fld>
            <a:r>
              <a:rPr lang="en-GB"/>
              <a:t>16/12/2021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3957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0EA22A-50AA-4BC1-8DC9-EA3F8C350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pneumatic system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B7C10477-E5F2-40A8-ABED-C422204BC5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5" r="1" b="6806"/>
          <a:stretch/>
        </p:blipFill>
        <p:spPr>
          <a:xfrm>
            <a:off x="985838" y="1373021"/>
            <a:ext cx="10220325" cy="4521366"/>
          </a:xfrm>
          <a:prstGeom prst="rect">
            <a:avLst/>
          </a:prstGeom>
          <a:noFill/>
        </p:spPr>
      </p:pic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847E6E7-50F8-4C63-854D-11339053E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5A8ADCD9-9E63-44C0-B290-37772C141716}" type="datetime1">
              <a:rPr lang="en-GB" smtClean="0"/>
              <a:pPr>
                <a:spcAft>
                  <a:spcPts val="600"/>
                </a:spcAft>
              </a:pPr>
              <a:t>26/01/2022</a:t>
            </a:fld>
            <a:r>
              <a:rPr lang="en-GB"/>
              <a:t>16/12/2021</a:t>
            </a:r>
          </a:p>
        </p:txBody>
      </p:sp>
    </p:spTree>
    <p:extLst>
      <p:ext uri="{BB962C8B-B14F-4D97-AF65-F5344CB8AC3E}">
        <p14:creationId xmlns:p14="http://schemas.microsoft.com/office/powerpoint/2010/main" val="3508400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5F2A9F-6092-4328-BD90-4241B531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attachments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21CB268-A96B-4AE3-9DD0-463518B39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9" y="1373021"/>
            <a:ext cx="3020342" cy="4521366"/>
          </a:xfrm>
        </p:spPr>
        <p:txBody>
          <a:bodyPr/>
          <a:lstStyle/>
          <a:p>
            <a:pPr>
              <a:buNone/>
            </a:pPr>
            <a:r>
              <a:rPr lang="en-US" dirty="0"/>
              <a:t>-Forward Kinematics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-Inverse Kinematics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-Dynamics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6730E92-F746-404B-8E9E-9B7F31143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AD650-8FAC-4C49-B480-1E5769AFB789}" type="datetime1">
              <a:rPr lang="en-GB" smtClean="0"/>
              <a:t>26/01/2022</a:t>
            </a:fld>
            <a:r>
              <a:rPr lang="en-GB"/>
              <a:t>16/12/2021</a:t>
            </a:r>
            <a:endParaRPr lang="en-GB" dirty="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C3A51E39-8D0C-4E0A-931F-E7ECF707F9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228" y="1202713"/>
            <a:ext cx="7178662" cy="48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170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FEE2D0-6089-4168-9513-20B473EA3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Program</a:t>
            </a:r>
            <a:endParaRPr lang="en-GB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2F1A74A-216E-484B-9CA3-2D1C53A20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Polyscope</a:t>
            </a:r>
            <a:r>
              <a:rPr lang="en-US" dirty="0"/>
              <a:t> for movement and valve control</a:t>
            </a:r>
          </a:p>
          <a:p>
            <a:r>
              <a:rPr lang="en-US" dirty="0"/>
              <a:t>Automatically find the cooler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CDD632E4-3ABA-4970-B60E-9A8BC3F07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982" y="2800664"/>
            <a:ext cx="6263809" cy="3308925"/>
          </a:xfrm>
          <a:prstGeom prst="rect">
            <a:avLst/>
          </a:prstGeom>
        </p:spPr>
      </p:pic>
      <p:pic>
        <p:nvPicPr>
          <p:cNvPr id="6" name="Billede 5" descr="Et billede, der indeholder kvinde&#10;&#10;Automatisk genereret beskrivelse">
            <a:extLst>
              <a:ext uri="{FF2B5EF4-FFF2-40B4-BE49-F238E27FC236}">
                <a16:creationId xmlns:a16="http://schemas.microsoft.com/office/drawing/2014/main" id="{C80088C2-F5BC-4B75-A862-C15A6AD80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464" y="1960079"/>
            <a:ext cx="28670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8211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90223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566864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</Words>
  <Application>Microsoft Office PowerPoint</Application>
  <PresentationFormat>Personalizzato</PresentationFormat>
  <Paragraphs>83</Paragraphs>
  <Slides>18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8" baseType="lpstr">
      <vt:lpstr>Wingdings 3</vt:lpstr>
      <vt:lpstr>AU Passata Light</vt:lpstr>
      <vt:lpstr>AU Passata</vt:lpstr>
      <vt:lpstr>Times New Roman</vt:lpstr>
      <vt:lpstr>Courier New</vt:lpstr>
      <vt:lpstr>Georgia</vt:lpstr>
      <vt:lpstr>Calibri</vt:lpstr>
      <vt:lpstr>AU Peto</vt:lpstr>
      <vt:lpstr>Arial</vt:lpstr>
      <vt:lpstr>AU 16:9</vt:lpstr>
      <vt:lpstr>Robotic handling a tube tester</vt:lpstr>
      <vt:lpstr>Background and motivation</vt:lpstr>
      <vt:lpstr>Problem definition</vt:lpstr>
      <vt:lpstr>Problem definition</vt:lpstr>
      <vt:lpstr>Concept design</vt:lpstr>
      <vt:lpstr>Concept Design</vt:lpstr>
      <vt:lpstr>pneumatic system</vt:lpstr>
      <vt:lpstr>Frame attachments</vt:lpstr>
      <vt:lpstr>Program</vt:lpstr>
      <vt:lpstr>Program</vt:lpstr>
      <vt:lpstr>Program</vt:lpstr>
      <vt:lpstr>Computer vision</vt:lpstr>
      <vt:lpstr>Computer vision</vt:lpstr>
      <vt:lpstr>Computer vision</vt:lpstr>
      <vt:lpstr>Computer vision</vt:lpstr>
      <vt:lpstr>Simulation In Robo DK</vt:lpstr>
      <vt:lpstr>Discussion and Future Work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2022-01-26T09:42:26Z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637365428935775708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/>
  </property>
  <property fmtid="{D5CDD505-2E9C-101B-9397-08002B2CF9AE}" pid="62" name="colorthemechange">
    <vt:lpwstr>True</vt:lpwstr>
  </property>
</Properties>
</file>